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10" r:id="rId4"/>
    <p:sldId id="311" r:id="rId5"/>
    <p:sldId id="295" r:id="rId6"/>
    <p:sldId id="288" r:id="rId7"/>
    <p:sldId id="258" r:id="rId8"/>
    <p:sldId id="297" r:id="rId9"/>
    <p:sldId id="298" r:id="rId10"/>
    <p:sldId id="299" r:id="rId11"/>
    <p:sldId id="300" r:id="rId12"/>
    <p:sldId id="304" r:id="rId13"/>
    <p:sldId id="305" r:id="rId14"/>
    <p:sldId id="306" r:id="rId15"/>
    <p:sldId id="307" r:id="rId16"/>
    <p:sldId id="308" r:id="rId17"/>
    <p:sldId id="301" r:id="rId18"/>
    <p:sldId id="302" r:id="rId19"/>
    <p:sldId id="291" r:id="rId20"/>
    <p:sldId id="303" r:id="rId21"/>
    <p:sldId id="309" r:id="rId22"/>
    <p:sldId id="312" r:id="rId23"/>
    <p:sldId id="292" r:id="rId24"/>
    <p:sldId id="29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19309"/>
    <a:srgbClr val="19D53D"/>
    <a:srgbClr val="23D915"/>
    <a:srgbClr val="0000FF"/>
    <a:srgbClr val="0000CC"/>
    <a:srgbClr val="009900"/>
    <a:srgbClr val="254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6" autoAdjust="0"/>
    <p:restoredTop sz="96433" autoAdjust="0"/>
  </p:normalViewPr>
  <p:slideViewPr>
    <p:cSldViewPr>
      <p:cViewPr>
        <p:scale>
          <a:sx n="90" d="100"/>
          <a:sy n="90" d="100"/>
        </p:scale>
        <p:origin x="129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3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F056E-B5C7-444A-B2E2-05CB8742A050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3D9854C-407F-479B-80F5-8E05CE2A0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4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71D878-4744-42FC-881D-EECEE0E50EF3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233B89-35A8-4D71-B9DA-207466072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1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65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5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62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0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97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664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3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3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3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8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91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4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0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67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3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33B89-35A8-4D71-B9DA-207466072F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1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5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4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4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3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4245-CC2E-4041-A520-34DF42537929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094C-80B1-40DC-8543-2479DAFE1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5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jamin.Blandford@uk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hyperlink" Target="mailto:mshouse@siue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687762"/>
            <a:ext cx="4343400" cy="256063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Benjamin Blandford, PhD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Kentucky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Transportation Center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Benjamin.Blandford@uky.edu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Michael Shouse, PhD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Southern Illinois – Edwardsville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Geography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mshouse@siue.edu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7772400" cy="1470025"/>
          </a:xfrm>
        </p:spPr>
        <p:txBody>
          <a:bodyPr/>
          <a:lstStyle/>
          <a:p>
            <a:r>
              <a:rPr lang="en-US" dirty="0" smtClean="0"/>
              <a:t>GIS-Based Predictive Habitat Model</a:t>
            </a:r>
            <a:endParaRPr lang="en-US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2476500" y="2438400"/>
            <a:ext cx="5676900" cy="100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Expert-systems modeling for threatened and endangered species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52600" y="3500438"/>
            <a:ext cx="6705600" cy="0"/>
          </a:xfrm>
          <a:prstGeom prst="line">
            <a:avLst/>
          </a:prstGeom>
          <a:ln w="2222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69080" y="609600"/>
            <a:ext cx="1188720" cy="11887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Input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14574" y="813236"/>
            <a:ext cx="2259898" cy="779026"/>
            <a:chOff x="1469406" y="272534"/>
            <a:chExt cx="2259898" cy="779026"/>
          </a:xfrm>
        </p:grpSpPr>
        <p:sp>
          <p:nvSpPr>
            <p:cNvPr id="18" name="Rounded Rectangle 17"/>
            <p:cNvSpPr/>
            <p:nvPr/>
          </p:nvSpPr>
          <p:spPr>
            <a:xfrm>
              <a:off x="1828799" y="320040"/>
              <a:ext cx="190050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 Parameterization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693924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47800" y="2057400"/>
            <a:ext cx="7315200" cy="216982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Model created using ArcGIS 10.1 and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GeoWizards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Streams in model divided into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appx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100 m segments derived from the USGS National Hydrologic Dataset 24k 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Resulted in 132,783 segments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These segments are the basic unit of analysis for each variable created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4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380471" y="1793031"/>
            <a:ext cx="3581400" cy="433965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Stream Gradient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Calculated as the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elevational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difference between each 100 m segment divided by the length of the segment.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Endpoint elevation derived by finding the minimum cell value using an 8-neighbor classification around each endpoint location.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05" y="2270785"/>
            <a:ext cx="3815295" cy="33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142" y="2209800"/>
            <a:ext cx="3856258" cy="333802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2340" y="1656928"/>
            <a:ext cx="3581400" cy="475514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Canopy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LANDFIRE data describe the portion of the forest floor covered by the vertical projection of tree crowns.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Data derived from Landsat imagery and spatially explicit biophysical gradients to generate a percent canopy cover at 30 m resolution.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595" y="2133600"/>
            <a:ext cx="3980005" cy="3437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4190" y="1940328"/>
            <a:ext cx="3581400" cy="350865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Land Cover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 cover data extracted from the Southeast Gap Analysis Project.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 cover data for the Kentucky River basin at a resolution of 30 m.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542" y="2209800"/>
            <a:ext cx="4145858" cy="33532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0552" y="1779687"/>
            <a:ext cx="3581400" cy="507831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Riparian Area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Two components of riparian area already covered by other habitat factors: canopy and land cover.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This variable considers the extent of alluvium associated with the stream network.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Average alluvium width calculated for each 100 m stream segment.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6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88511" y="814447"/>
            <a:ext cx="1711258" cy="779026"/>
            <a:chOff x="1469406" y="272534"/>
            <a:chExt cx="1711258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9837"/>
            <a:ext cx="3987817" cy="34410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47800" y="1828800"/>
            <a:ext cx="3581400" cy="3924151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Stream Order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Streams in this basin range from an order of 1 (feeder streams) to 7 (Kentucky River).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Python script developed to calculate the stream order associated with each stream segment.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069080" y="609600"/>
            <a:ext cx="1188720" cy="11887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Input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7457" y="814447"/>
            <a:ext cx="2233366" cy="779026"/>
            <a:chOff x="1469406" y="272534"/>
            <a:chExt cx="2233366" cy="779026"/>
          </a:xfrm>
        </p:grpSpPr>
        <p:sp>
          <p:nvSpPr>
            <p:cNvPr id="14" name="Rounded Rectangle 13"/>
            <p:cNvSpPr/>
            <p:nvPr/>
          </p:nvSpPr>
          <p:spPr>
            <a:xfrm>
              <a:off x="1828799" y="320040"/>
              <a:ext cx="1873973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Weighted Model Development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27457" y="1752600"/>
            <a:ext cx="4644743" cy="2585323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Gradient: 30 percent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Canopy: 20 percent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Land cover: 10 percent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Riparian width: 10 percent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Stream Order: 30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percent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Two overarching rules for model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1527457" y="4500652"/>
            <a:ext cx="55016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09800" y="4445675"/>
            <a:ext cx="6696174" cy="1477328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stream segments receive an overall habitat suitability score of 1-4: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 Very unsuitable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2) Unsuitable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Suitable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4) Very Suitable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2" t="21897" r="11653" b="24539"/>
          <a:stretch/>
        </p:blipFill>
        <p:spPr bwMode="auto">
          <a:xfrm>
            <a:off x="4411980" y="1917488"/>
            <a:ext cx="4579620" cy="4119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1275" y="2057400"/>
            <a:ext cx="3373125" cy="424731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Obtained Kentucky arrow darter presence data from USFWS.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Includes 75 arrow darter occurrences in the upper Kentucky River watershed.</a:t>
            </a:r>
          </a:p>
          <a:p>
            <a:pPr marL="285750" marR="0" lvl="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Precision and accuracy of model tested using locational modeling statistics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60209" y="814447"/>
            <a:ext cx="2720809" cy="779026"/>
            <a:chOff x="1469406" y="272534"/>
            <a:chExt cx="2720809" cy="779026"/>
          </a:xfrm>
        </p:grpSpPr>
        <p:sp>
          <p:nvSpPr>
            <p:cNvPr id="22" name="Rounded Rectangle 21"/>
            <p:cNvSpPr/>
            <p:nvPr/>
          </p:nvSpPr>
          <p:spPr>
            <a:xfrm>
              <a:off x="1828799" y="320040"/>
              <a:ext cx="2361416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Testing Against Presence Data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75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2354262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(M): base rate of the model indicating an occurrence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39.06% streams are less suitable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60.94% streams are more suitable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p(S): base rate that an arrow darter occurrence will be found at some location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Calculated as the total number of occurrences divided by the total number of stream segments (75/132,782 = 0.056%)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(M/S): common calculation for model accuracy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97.33% of arrow darter occurrences found in stream segments modeled favorably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2.67% in stream segments modeled unfavorably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0% of these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highly unsuitable segments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61035"/>
            <a:ext cx="5943600" cy="147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791200" y="0"/>
            <a:ext cx="3352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867400" y="-152400"/>
            <a:ext cx="3214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Model Results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754499"/>
            <a:ext cx="1711258" cy="779026"/>
            <a:chOff x="1469406" y="272534"/>
            <a:chExt cx="1711258" cy="779026"/>
          </a:xfrm>
        </p:grpSpPr>
        <p:sp>
          <p:nvSpPr>
            <p:cNvPr id="15" name="Rounded Rectangle 14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Evaluation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5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668462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Background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Aquatic species considered: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arrow darter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Results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Discussion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Other species considered (time permitting)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Blackside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dace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6747145" y="-152400"/>
            <a:ext cx="22193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Overview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8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2354262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p(S/M): Probability of an occurrence within each of the suitability categories (compare to column 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(M/S)-p(M): Improvement over chance of correctly predicting arrow darter occurrences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Negative % for unsuitable categories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Positive % for suitable categories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32.4% improvement for Category 4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(S/M)/p(S/M’): Model improvement ratio; how many more times likely of an arrow darter occurrence for each category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8.1 times more likely for highly suitable segments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61035"/>
            <a:ext cx="5943600" cy="14725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791200" y="0"/>
            <a:ext cx="3352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5867400" y="-152400"/>
            <a:ext cx="3214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Model Results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00" y="754499"/>
            <a:ext cx="1711258" cy="779026"/>
            <a:chOff x="1469406" y="272534"/>
            <a:chExt cx="1711258" cy="779026"/>
          </a:xfrm>
        </p:grpSpPr>
        <p:sp>
          <p:nvSpPr>
            <p:cNvPr id="15" name="Rounded Rectangle 14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Evaluation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3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1447800"/>
            <a:ext cx="7391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40% of the independent presence data were located in the top suitability category, which only contained 7.61 percent of stream segments.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 model is divided into two categories of unsuitable (1-2) and suitable (3-4),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appx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60% of streams are identified as suitable.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97% of dace occurrences found here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60% of streams as suitable as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overfit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Arrow darter is candidate for federal protection; need for range expansion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results identify potential for suitable habitat as an avoidance measure for state transportation agencies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24600" y="-9525"/>
            <a:ext cx="2819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6572347" y="-152400"/>
            <a:ext cx="241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Discussion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53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1447800"/>
            <a:ext cx="7391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results demonstrate this methodology’s ability to identify suitable habitat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Simply intended to be a tool that maps an expert’s knowledge of the subject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GIS-based expert systems methodology is transferable: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other aquatic species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for terrestrial threatened and endangered species?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Flora and fauna?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is transferable across disciplines: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Originated as a predictive model for archaeologists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24600" y="-9525"/>
            <a:ext cx="2819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6572347" y="-152400"/>
            <a:ext cx="2419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Discussion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7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371600"/>
            <a:ext cx="7315200" cy="287052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612046" y="3162419"/>
            <a:ext cx="973344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Big South Fork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3721670" y="1856784"/>
            <a:ext cx="657552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Laurel R.</a:t>
            </a:r>
            <a:endParaRPr lang="en-US" sz="1050" dirty="0"/>
          </a:p>
        </p:txBody>
      </p:sp>
      <p:sp>
        <p:nvSpPr>
          <p:cNvPr id="16" name="TextBox 15"/>
          <p:cNvSpPr txBox="1"/>
          <p:nvPr/>
        </p:nvSpPr>
        <p:spPr>
          <a:xfrm>
            <a:off x="4076347" y="3594303"/>
            <a:ext cx="736099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Clear Fork</a:t>
            </a:r>
            <a:endParaRPr lang="en-US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7148392" y="1943219"/>
            <a:ext cx="712054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Poor Fork</a:t>
            </a:r>
            <a:endParaRPr lang="en-US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6904621" y="2679903"/>
            <a:ext cx="803425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Clover Fork</a:t>
            </a:r>
            <a:endParaRPr lang="en-US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3454491" y="2857619"/>
            <a:ext cx="992579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Cumberland R.</a:t>
            </a:r>
            <a:endParaRPr lang="en-US" sz="105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85" y="3697026"/>
            <a:ext cx="2834640" cy="126394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5804048" y="0"/>
            <a:ext cx="333995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5804048" y="-152400"/>
            <a:ext cx="3339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Blackside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Dace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723587" y="4571522"/>
            <a:ext cx="2454385" cy="1645921"/>
            <a:chOff x="6096000" y="1409619"/>
            <a:chExt cx="2454385" cy="1645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Picture 2" descr="http://www.fws.gov/southeast/images/blacksideDanceMinnow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470983"/>
              <a:ext cx="2377440" cy="1584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7387887" y="1409619"/>
              <a:ext cx="1162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</a:rPr>
                <a:t>Image: www.fws.gov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4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842"/>
            <a:ext cx="7498080" cy="286935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5804048" y="0"/>
            <a:ext cx="333995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5804048" y="-152400"/>
            <a:ext cx="33399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Blackside</a:t>
            </a:r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Dace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371600" y="4876800"/>
            <a:ext cx="7541283" cy="1097280"/>
            <a:chOff x="1424938" y="5119799"/>
            <a:chExt cx="5218178" cy="7592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" r="65566"/>
            <a:stretch/>
          </p:blipFill>
          <p:spPr>
            <a:xfrm>
              <a:off x="1424938" y="5119799"/>
              <a:ext cx="2766062" cy="73098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88" r="32979"/>
            <a:stretch/>
          </p:blipFill>
          <p:spPr>
            <a:xfrm>
              <a:off x="4187952" y="5120640"/>
              <a:ext cx="1219200" cy="73098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15" t="3574" r="20185" b="-3574"/>
            <a:stretch/>
          </p:blipFill>
          <p:spPr>
            <a:xfrm>
              <a:off x="5394960" y="5148072"/>
              <a:ext cx="585216" cy="73098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50"/>
            <a:stretch/>
          </p:blipFill>
          <p:spPr>
            <a:xfrm>
              <a:off x="5980176" y="5120640"/>
              <a:ext cx="662940" cy="730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4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7200" y="0"/>
            <a:ext cx="487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668462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NEPA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Threatened and Endangered Species Act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KYTC must conduct species sampling in areas of potential T&amp;E habitat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designed to be a tool for biologists to use when assessing a stream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4343400" y="-152400"/>
            <a:ext cx="4746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Research Background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25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7200" y="0"/>
            <a:ext cx="4876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668462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Methodology adapted and modified from a previous predictive archaeological model developed by KYTC/KTC.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Designed to harness the existing knowledge of experts in the subject area to create a spatially explicit model of likelihood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“biologist in a box”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4343400" y="-152400"/>
            <a:ext cx="4746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Research Background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7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26107" y="1238147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299460" y="4573959"/>
            <a:ext cx="3383280" cy="1535484"/>
            <a:chOff x="5867400" y="4699032"/>
            <a:chExt cx="2915098" cy="1323000"/>
          </a:xfrm>
        </p:grpSpPr>
        <p:pic>
          <p:nvPicPr>
            <p:cNvPr id="2050" name="Picture 2" descr="http://www.fws.gov/frankfort/media/0264_Etheostoma_sagitta_spilotum_sm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699032"/>
              <a:ext cx="2834640" cy="126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620000" y="5791200"/>
              <a:ext cx="1162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Image: www.fws.gov</a:t>
              </a:r>
              <a:endParaRPr lang="en-US" sz="900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478507" y="1390547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Candidate for federal listing by USFWS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Has disappeared from significant portions of its historic range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Habitat degradation linked to human influences, including mining, logging, agriculture, and development.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962400" y="0"/>
            <a:ext cx="518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4038600" y="-152400"/>
            <a:ext cx="5073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Kentucky Arrow Darter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15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304800"/>
            <a:ext cx="739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26106" y="1238147"/>
            <a:ext cx="7665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Endemic to upper Kentucky R.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Upstream from confluence of Kentucky R. and Red R.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Appx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13,600 km of streams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2"/>
          <a:stretch/>
        </p:blipFill>
        <p:spPr bwMode="auto">
          <a:xfrm>
            <a:off x="2286000" y="3004640"/>
            <a:ext cx="5943600" cy="31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962400" y="0"/>
            <a:ext cx="5181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4038600" y="-152400"/>
            <a:ext cx="5073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Kentucky Arrow Darter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30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508760" y="3061335"/>
            <a:ext cx="1188720" cy="11887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Input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1760" y="24706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981200" y="152400"/>
            <a:ext cx="1548114" cy="763786"/>
            <a:chOff x="1469406" y="272534"/>
            <a:chExt cx="1548114" cy="763786"/>
          </a:xfrm>
        </p:grpSpPr>
        <p:sp>
          <p:nvSpPr>
            <p:cNvPr id="12" name="Rounded Rectangle 11"/>
            <p:cNvSpPr/>
            <p:nvPr/>
          </p:nvSpPr>
          <p:spPr>
            <a:xfrm>
              <a:off x="1828800" y="304800"/>
              <a:ext cx="1188720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 Selection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29840" y="1068586"/>
            <a:ext cx="1548114" cy="763786"/>
            <a:chOff x="1469406" y="272534"/>
            <a:chExt cx="1548114" cy="763786"/>
          </a:xfrm>
        </p:grpSpPr>
        <p:sp>
          <p:nvSpPr>
            <p:cNvPr id="27" name="Rounded Rectangle 26"/>
            <p:cNvSpPr/>
            <p:nvPr/>
          </p:nvSpPr>
          <p:spPr>
            <a:xfrm>
              <a:off x="1828800" y="304800"/>
              <a:ext cx="1188720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Gathering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78480" y="1982986"/>
            <a:ext cx="2259898" cy="779026"/>
            <a:chOff x="1469406" y="272534"/>
            <a:chExt cx="2259898" cy="779026"/>
          </a:xfrm>
        </p:grpSpPr>
        <p:sp>
          <p:nvSpPr>
            <p:cNvPr id="30" name="Rounded Rectangle 29"/>
            <p:cNvSpPr/>
            <p:nvPr/>
          </p:nvSpPr>
          <p:spPr>
            <a:xfrm>
              <a:off x="1828799" y="320040"/>
              <a:ext cx="190050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 Parameterization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7120" y="2897386"/>
            <a:ext cx="1711258" cy="779026"/>
            <a:chOff x="1469406" y="272534"/>
            <a:chExt cx="1711258" cy="779026"/>
          </a:xfrm>
        </p:grpSpPr>
        <p:sp>
          <p:nvSpPr>
            <p:cNvPr id="33" name="Rounded Rectangle 32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Processing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75760" y="3811786"/>
            <a:ext cx="2233366" cy="779026"/>
            <a:chOff x="1469406" y="272534"/>
            <a:chExt cx="2233366" cy="779026"/>
          </a:xfrm>
        </p:grpSpPr>
        <p:sp>
          <p:nvSpPr>
            <p:cNvPr id="36" name="Rounded Rectangle 35"/>
            <p:cNvSpPr/>
            <p:nvPr/>
          </p:nvSpPr>
          <p:spPr>
            <a:xfrm>
              <a:off x="1828799" y="320040"/>
              <a:ext cx="1873973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Weighted Model Development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24400" y="4726186"/>
            <a:ext cx="2720809" cy="779026"/>
            <a:chOff x="1469406" y="272534"/>
            <a:chExt cx="2720809" cy="779026"/>
          </a:xfrm>
        </p:grpSpPr>
        <p:sp>
          <p:nvSpPr>
            <p:cNvPr id="39" name="Rounded Rectangle 38"/>
            <p:cNvSpPr/>
            <p:nvPr/>
          </p:nvSpPr>
          <p:spPr>
            <a:xfrm>
              <a:off x="1828799" y="320040"/>
              <a:ext cx="2361416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Testing Against Presence Data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273040" y="5640586"/>
            <a:ext cx="1711258" cy="779026"/>
            <a:chOff x="1469406" y="272534"/>
            <a:chExt cx="1711258" cy="779026"/>
          </a:xfrm>
        </p:grpSpPr>
        <p:sp>
          <p:nvSpPr>
            <p:cNvPr id="42" name="Rounded Rectangle 41"/>
            <p:cNvSpPr/>
            <p:nvPr/>
          </p:nvSpPr>
          <p:spPr>
            <a:xfrm>
              <a:off x="1828799" y="320040"/>
              <a:ext cx="1351865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 Evaluation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7.</a:t>
              </a:r>
              <a:endParaRPr lang="en-US" dirty="0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 flipV="1">
            <a:off x="2103120" y="1100852"/>
            <a:ext cx="237474" cy="1796534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30154" y="2715608"/>
            <a:ext cx="628023" cy="409842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798092" y="3986288"/>
            <a:ext cx="1380756" cy="16814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20176" y="1362581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GIS-Based, Expert-Driven, Weighted Model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17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14574" y="2438400"/>
            <a:ext cx="739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Stream gradient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Canopy cover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 cover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Riparian area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Stream order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58" b="47411"/>
          <a:stretch/>
        </p:blipFill>
        <p:spPr bwMode="auto">
          <a:xfrm>
            <a:off x="5867400" y="2148840"/>
            <a:ext cx="2438400" cy="3108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73554" y="782756"/>
            <a:ext cx="1548114" cy="763786"/>
            <a:chOff x="1469406" y="272534"/>
            <a:chExt cx="1548114" cy="763786"/>
          </a:xfrm>
        </p:grpSpPr>
        <p:sp>
          <p:nvSpPr>
            <p:cNvPr id="14" name="Rounded Rectangle 13"/>
            <p:cNvSpPr/>
            <p:nvPr/>
          </p:nvSpPr>
          <p:spPr>
            <a:xfrm>
              <a:off x="1828800" y="304800"/>
              <a:ext cx="1188720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Variable Selection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</p:grpSp>
      <p:sp>
        <p:nvSpPr>
          <p:cNvPr id="16" name="Oval 15"/>
          <p:cNvSpPr>
            <a:spLocks noChangeAspect="1"/>
          </p:cNvSpPr>
          <p:nvPr/>
        </p:nvSpPr>
        <p:spPr>
          <a:xfrm>
            <a:off x="3505200" y="609600"/>
            <a:ext cx="1188720" cy="118872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304800"/>
            <a:ext cx="1066800" cy="63246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txBody>
          <a:bodyPr lIns="45720" rIns="457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latin typeface="Times New Roman" pitchFamily="18" charset="0"/>
            </a:endParaRPr>
          </a:p>
          <a:p>
            <a:pPr algn="ctr" eaLnBrk="1" hangingPunct="1"/>
            <a:endParaRPr lang="en-US" sz="7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/>
            <a:endParaRPr lang="en-US" sz="1100" i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solidFill>
                  <a:schemeClr val="bg1"/>
                </a:solidFill>
                <a:latin typeface="Times New Roman" pitchFamily="18" charset="0"/>
              </a:rPr>
              <a:t>Kentucky Transportation Center</a:t>
            </a:r>
          </a:p>
          <a:p>
            <a:pPr eaLnBrk="1" hangingPunct="1"/>
            <a:r>
              <a:rPr lang="en-US" sz="1000" b="1" dirty="0" smtClean="0">
                <a:solidFill>
                  <a:schemeClr val="bg1"/>
                </a:solidFill>
                <a:latin typeface="Times New Roman" pitchFamily="18" charset="0"/>
              </a:rPr>
              <a:t>www.ktc.uky.edu</a:t>
            </a:r>
            <a:endParaRPr lang="en-US" sz="10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1" hangingPunct="1"/>
            <a:endParaRPr lang="en-US" sz="1100" b="1" dirty="0">
              <a:latin typeface="Times New Roman" pitchFamily="18" charset="0"/>
            </a:endParaRPr>
          </a:p>
          <a:p>
            <a:pPr eaLnBrk="1" hangingPunct="1"/>
            <a:r>
              <a:rPr lang="en-US" sz="1100" b="1" dirty="0">
                <a:latin typeface="Times New Roman" pitchFamily="18" charset="0"/>
              </a:rPr>
              <a:t>   </a:t>
            </a:r>
            <a:endParaRPr lang="en-US" dirty="0"/>
          </a:p>
        </p:txBody>
      </p:sp>
      <p:pic>
        <p:nvPicPr>
          <p:cNvPr id="5" name="Picture 12" descr="K:\UK logos-official\KTC Reversed 2C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019800"/>
            <a:ext cx="89852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914400" y="6629400"/>
            <a:ext cx="7848600" cy="0"/>
          </a:xfrm>
          <a:prstGeom prst="line">
            <a:avLst/>
          </a:prstGeom>
          <a:noFill/>
          <a:ln w="15875">
            <a:solidFill>
              <a:srgbClr val="25408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553200" y="0"/>
            <a:ext cx="2590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6807643" y="-152400"/>
            <a:ext cx="20983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Methods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14574" y="822067"/>
            <a:ext cx="1548114" cy="763786"/>
            <a:chOff x="1469406" y="272534"/>
            <a:chExt cx="1548114" cy="763786"/>
          </a:xfrm>
        </p:grpSpPr>
        <p:sp>
          <p:nvSpPr>
            <p:cNvPr id="18" name="Rounded Rectangle 17"/>
            <p:cNvSpPr/>
            <p:nvPr/>
          </p:nvSpPr>
          <p:spPr>
            <a:xfrm>
              <a:off x="1828800" y="304800"/>
              <a:ext cx="1188720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GIS Data Gathering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69406" y="272534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aphicFrame>
        <p:nvGraphicFramePr>
          <p:cNvPr id="20" name="Table 1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81011607"/>
              </p:ext>
            </p:extLst>
          </p:nvPr>
        </p:nvGraphicFramePr>
        <p:xfrm>
          <a:off x="1752599" y="2057401"/>
          <a:ext cx="7010400" cy="4193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6666"/>
                <a:gridCol w="2631808"/>
                <a:gridCol w="2131926"/>
              </a:tblGrid>
              <a:tr h="2554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Source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Description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Variable(s) Derived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108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Digital Elevation Model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 m resolution digital elevation model from USGS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Stream Gradient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95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Geologic Structures 24k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This data set is derived from the 7.5-minute geologic quadrangle maps (scale 1:24,000)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Riparian (Alluvium) Width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National Hydrologic Dataset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Stream network for the Kentucky River Basin (1:24000)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All Variables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41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Gap Analysis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Land cover data from the Southeast Gap Analysis Project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Land Cover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99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LANDFIRE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Existing Vegetation Cover as percent cover of the live canopy layer for a 30-m grid cell.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Forest Canopy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Dr. Ben Blandford</Speakers>
    <Year xmlns="b47a5aad-adfb-4dac-9d3f-47090e67d565">2015</Year>
    <Section xmlns="b47a5aad-adfb-4dac-9d3f-47090e67d565">Environmental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843E89EB-B4C3-426F-B96A-87059346F891}"/>
</file>

<file path=customXml/itemProps2.xml><?xml version="1.0" encoding="utf-8"?>
<ds:datastoreItem xmlns:ds="http://schemas.openxmlformats.org/officeDocument/2006/customXml" ds:itemID="{22F31B06-3A32-4CDD-BFB4-A20468DF8B42}"/>
</file>

<file path=customXml/itemProps3.xml><?xml version="1.0" encoding="utf-8"?>
<ds:datastoreItem xmlns:ds="http://schemas.openxmlformats.org/officeDocument/2006/customXml" ds:itemID="{8079CEAA-2AA5-413C-985F-CF65902D2E68}"/>
</file>

<file path=docProps/app.xml><?xml version="1.0" encoding="utf-8"?>
<Properties xmlns="http://schemas.openxmlformats.org/officeDocument/2006/extended-properties" xmlns:vt="http://schemas.openxmlformats.org/officeDocument/2006/docPropsVTypes">
  <TotalTime>10331</TotalTime>
  <Words>1232</Words>
  <Application>Microsoft Office PowerPoint</Application>
  <PresentationFormat>On-screen Show (4:3)</PresentationFormat>
  <Paragraphs>1259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Office Theme</vt:lpstr>
      <vt:lpstr>GIS-Based Predictive Habitat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aterry</dc:creator>
  <cp:lastModifiedBy>Benjamin</cp:lastModifiedBy>
  <cp:revision>105</cp:revision>
  <cp:lastPrinted>2013-08-19T17:22:07Z</cp:lastPrinted>
  <dcterms:created xsi:type="dcterms:W3CDTF">2011-12-21T20:47:58Z</dcterms:created>
  <dcterms:modified xsi:type="dcterms:W3CDTF">2015-09-04T19:45:34Z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